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8" roundtripDataSignature="AMtx7mhRno7FsauXWRTHGQjdgxKF0ZBo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OpenSans-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OpenSans-italic.fntdata"/><Relationship Id="rId23" Type="http://schemas.openxmlformats.org/officeDocument/2006/relationships/slide" Target="slides/slide19.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customschemas.google.com/relationships/presentationmetadata" Target="metadata"/><Relationship Id="rId25" Type="http://schemas.openxmlformats.org/officeDocument/2006/relationships/slide" Target="slides/slide21.xml"/><Relationship Id="rId47" Type="http://schemas.openxmlformats.org/officeDocument/2006/relationships/font" Target="fonts/OpenSans-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Image</a:t>
            </a:r>
            <a:endParaRPr/>
          </a:p>
        </p:txBody>
      </p:sp>
      <p:sp>
        <p:nvSpPr>
          <p:cNvPr id="168" name="Google Shape;16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the number of channels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Finally we have the range of intensity values in yellow</a:t>
            </a:r>
            <a:endParaRPr/>
          </a:p>
          <a:p>
            <a:pPr indent="0" lvl="0" marL="0" rtl="0" algn="l">
              <a:spcBef>
                <a:spcPts val="0"/>
              </a:spcBef>
              <a:spcAft>
                <a:spcPts val="0"/>
              </a:spcAft>
              <a:buNone/>
            </a:pPr>
            <a:r>
              <a:t/>
            </a:r>
            <a:endParaRPr/>
          </a:p>
        </p:txBody>
      </p:sp>
      <p:sp>
        <p:nvSpPr>
          <p:cNvPr id="183" name="Google Shape;183;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We can plot the histogram as a bar graph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The darker portions represent the lower intensities</a:t>
            </a:r>
            <a:endParaRPr/>
          </a:p>
          <a:p>
            <a:pPr indent="0" lvl="0" marL="0" rtl="0" algn="l">
              <a:spcBef>
                <a:spcPts val="0"/>
              </a:spcBef>
              <a:spcAft>
                <a:spcPts val="0"/>
              </a:spcAft>
              <a:buNone/>
            </a:pPr>
            <a:r>
              <a:t/>
            </a:r>
            <a:endParaRPr/>
          </a:p>
        </p:txBody>
      </p:sp>
      <p:sp>
        <p:nvSpPr>
          <p:cNvPr id="191" name="Google Shape;19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1F1F1F"/>
                </a:solidFill>
                <a:latin typeface="Arial"/>
                <a:ea typeface="Arial"/>
                <a:cs typeface="Arial"/>
                <a:sym typeface="Arial"/>
              </a:rPr>
              <a:t>the brighter regions are mapped to the higher values</a:t>
            </a:r>
            <a:endParaRPr/>
          </a:p>
        </p:txBody>
      </p:sp>
      <p:sp>
        <p:nvSpPr>
          <p:cNvPr id="199" name="Google Shape;19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1F1F1F"/>
                </a:solidFill>
                <a:latin typeface="Arial"/>
                <a:ea typeface="Arial"/>
                <a:cs typeface="Arial"/>
                <a:sym typeface="Arial"/>
              </a:rPr>
              <a:t>An Intensity Transformation T depends on only one single point i,j, in the image array “f”, the image array ”f” is converted to array g</a:t>
            </a:r>
            <a:endParaRPr/>
          </a:p>
        </p:txBody>
      </p:sp>
      <p:sp>
        <p:nvSpPr>
          <p:cNvPr id="221" name="Google Shape;221;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Chúng ta sẽ dung opencv, và ảnh sử dụng là ảnh xám</a:t>
            </a:r>
            <a:endParaRPr/>
          </a:p>
        </p:txBody>
      </p:sp>
      <p:sp>
        <p:nvSpPr>
          <p:cNvPr id="93" name="Google Shape;93;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The transform also operates on the intensity of gray levels “r” mapping them them to “s”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This changes the histogram</a:t>
            </a:r>
            <a:endParaRPr/>
          </a:p>
          <a:p>
            <a:pPr indent="0" lvl="0" marL="0" rtl="0" algn="l">
              <a:spcBef>
                <a:spcPts val="0"/>
              </a:spcBef>
              <a:spcAft>
                <a:spcPts val="0"/>
              </a:spcAft>
              <a:buNone/>
            </a:pPr>
            <a:r>
              <a:t/>
            </a:r>
            <a:endParaRPr/>
          </a:p>
        </p:txBody>
      </p:sp>
      <p:sp>
        <p:nvSpPr>
          <p:cNvPr id="229" name="Google Shape;22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 let’s see the relationship between histogram “s” and “r”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the value of histogram r has one intensity value at zero(click 1) the value of histogram r has one intensity value at zero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when applying the transform to r we see the intensity value of zero is mapped to 1</a:t>
            </a:r>
            <a:endParaRPr/>
          </a:p>
          <a:p>
            <a:pPr indent="0" lvl="0" marL="0" rtl="0" algn="l">
              <a:spcBef>
                <a:spcPts val="0"/>
              </a:spcBef>
              <a:spcAft>
                <a:spcPts val="0"/>
              </a:spcAft>
              <a:buNone/>
            </a:pPr>
            <a:r>
              <a:t/>
            </a:r>
            <a:endParaRPr/>
          </a:p>
        </p:txBody>
      </p:sp>
      <p:sp>
        <p:nvSpPr>
          <p:cNvPr id="265" name="Google Shape;265;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now has one intensity value at one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we see the intensity value r =1 is mapped to 3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the histogram r has a value of 5 at r=1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In histogram s the value of 5 is mapped to s=3, and so on</a:t>
            </a:r>
            <a:endParaRPr/>
          </a:p>
          <a:p>
            <a:pPr indent="0" lvl="0" marL="0" rtl="0" algn="l">
              <a:spcBef>
                <a:spcPts val="0"/>
              </a:spcBef>
              <a:spcAft>
                <a:spcPts val="0"/>
              </a:spcAft>
              <a:buNone/>
            </a:pPr>
            <a:r>
              <a:t/>
            </a:r>
            <a:endParaRPr/>
          </a:p>
        </p:txBody>
      </p:sp>
      <p:sp>
        <p:nvSpPr>
          <p:cNvPr id="273" name="Google Shape;27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1F1F1F"/>
                </a:solidFill>
                <a:latin typeface="Arial"/>
                <a:ea typeface="Arial"/>
                <a:cs typeface="Arial"/>
                <a:sym typeface="Arial"/>
              </a:rPr>
              <a:t>If we plot the histogram after applying the transform, we see the histogram is shifted and scaled</a:t>
            </a:r>
            <a:endParaRPr/>
          </a:p>
        </p:txBody>
      </p:sp>
      <p:sp>
        <p:nvSpPr>
          <p:cNvPr id="281" name="Google Shape;28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Hình ảnh âm bản là nơi chúng ta đảo ngược các mức cường độ của một hình ảnh </a:t>
            </a:r>
            <a:endParaRPr/>
          </a:p>
          <a:p>
            <a:pPr indent="0" lvl="0" marL="0" rtl="0" algn="l">
              <a:spcBef>
                <a:spcPts val="0"/>
              </a:spcBef>
              <a:spcAft>
                <a:spcPts val="0"/>
              </a:spcAft>
              <a:buNone/>
            </a:pPr>
            <a:r>
              <a:rPr lang="en-US"/>
              <a:t>Hãy xem xét hình ảnh sau đây, rất khó để tạo ra các chi tiết </a:t>
            </a:r>
            <a:endParaRPr/>
          </a:p>
          <a:p>
            <a:pPr indent="0" lvl="0" marL="0" rtl="0" algn="l">
              <a:spcBef>
                <a:spcPts val="0"/>
              </a:spcBef>
              <a:spcAft>
                <a:spcPts val="0"/>
              </a:spcAft>
              <a:buNone/>
            </a:pPr>
            <a:r>
              <a:rPr lang="en-US"/>
              <a:t>Áp dụng phép biến đổi sau đây sẽ đảo ngược các mức cường độ của hình ảnh</a:t>
            </a:r>
            <a:endParaRPr/>
          </a:p>
        </p:txBody>
      </p:sp>
      <p:sp>
        <p:nvSpPr>
          <p:cNvPr id="295" name="Google Shape;29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The following plot shows the histogram. We can overly the transform as a function of the intensity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The function maps the lower intensity values of 0,1 and to 255, 254 and so on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We can plot the value of the histogram on the horizontal axis, we see this flips the histogram</a:t>
            </a:r>
            <a:endParaRPr/>
          </a:p>
          <a:p>
            <a:pPr indent="0" lvl="0" marL="0" rtl="0" algn="l">
              <a:spcBef>
                <a:spcPts val="0"/>
              </a:spcBef>
              <a:spcAft>
                <a:spcPts val="0"/>
              </a:spcAft>
              <a:buNone/>
            </a:pPr>
            <a:r>
              <a:t/>
            </a:r>
            <a:endParaRPr/>
          </a:p>
        </p:txBody>
      </p:sp>
      <p:sp>
        <p:nvSpPr>
          <p:cNvPr id="310" name="Google Shape;31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333333"/>
                </a:solidFill>
                <a:latin typeface="Open Sans"/>
                <a:ea typeface="Open Sans"/>
                <a:cs typeface="Open Sans"/>
                <a:sym typeface="Open Sans"/>
              </a:rPr>
              <a:t>Biến đổi tuyến tính có thể được xem như là áp dụng Điều chỉnh độ sáng và độ tương phản</a:t>
            </a:r>
            <a:endParaRPr>
              <a:solidFill>
                <a:srgbClr val="333333"/>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US">
                <a:solidFill>
                  <a:srgbClr val="333333"/>
                </a:solidFill>
                <a:latin typeface="Open Sans"/>
                <a:ea typeface="Open Sans"/>
                <a:cs typeface="Open Sans"/>
                <a:sym typeface="Open Sans"/>
              </a:rPr>
              <a:t>Chúng ta có thể sử dụng mô hình tuyến tính sau, trong đó alpha là điều khiển độ tương phản đơn giản và beta là điều khiển độ sáng đơn giản</a:t>
            </a:r>
            <a:endParaRPr>
              <a:solidFill>
                <a:srgbClr val="333333"/>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US">
                <a:solidFill>
                  <a:srgbClr val="333333"/>
                </a:solidFill>
                <a:latin typeface="Open Sans"/>
                <a:ea typeface="Open Sans"/>
                <a:cs typeface="Open Sans"/>
                <a:sym typeface="Open Sans"/>
              </a:rPr>
              <a:t>Chúng ta có thể sử dụng các giá trị sau, chỉ cần thay đổi beta, chúng ta có thể điều chỉnh độ sáng</a:t>
            </a:r>
            <a:endParaRPr>
              <a:solidFill>
                <a:srgbClr val="333333"/>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US">
                <a:solidFill>
                  <a:srgbClr val="333333"/>
                </a:solidFill>
                <a:latin typeface="Open Sans"/>
                <a:ea typeface="Open Sans"/>
                <a:cs typeface="Open Sans"/>
                <a:sym typeface="Open Sans"/>
              </a:rPr>
              <a:t>Thay vì sử dụng các phép toán mảng, chúng ta sử dụng hàm “convertScaleAbs” sau khi áp dụng phép biến đổi.</a:t>
            </a:r>
            <a:endParaRPr>
              <a:solidFill>
                <a:srgbClr val="333333"/>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US">
                <a:solidFill>
                  <a:srgbClr val="333333"/>
                </a:solidFill>
                <a:latin typeface="Open Sans"/>
                <a:ea typeface="Open Sans"/>
                <a:cs typeface="Open Sans"/>
                <a:sym typeface="Open Sans"/>
              </a:rPr>
              <a:t>Hàm này chia tỷ lệ, tính toán các giá trị tuyệt đối, do đó các giá trị cường độ nằm trong phạm vi giá trị từ 0 đến 255</a:t>
            </a:r>
            <a:endParaRPr>
              <a:solidFill>
                <a:srgbClr val="333333"/>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US">
                <a:solidFill>
                  <a:srgbClr val="333333"/>
                </a:solidFill>
                <a:latin typeface="Open Sans"/>
                <a:ea typeface="Open Sans"/>
                <a:cs typeface="Open Sans"/>
                <a:sym typeface="Open Sans"/>
              </a:rPr>
              <a:t>Chúng ta thấy hình ảnh sáng hơn nhiều</a:t>
            </a:r>
            <a:endParaRPr>
              <a:solidFill>
                <a:srgbClr val="333333"/>
              </a:solidFill>
              <a:latin typeface="Open Sans"/>
              <a:ea typeface="Open Sans"/>
              <a:cs typeface="Open Sans"/>
              <a:sym typeface="Open Sans"/>
            </a:endParaRPr>
          </a:p>
          <a:p>
            <a:pPr indent="0" lvl="0" marL="0" rtl="0" algn="l">
              <a:spcBef>
                <a:spcPts val="0"/>
              </a:spcBef>
              <a:spcAft>
                <a:spcPts val="0"/>
              </a:spcAft>
              <a:buNone/>
            </a:pPr>
            <a:r>
              <a:t/>
            </a:r>
            <a:endParaRPr>
              <a:solidFill>
                <a:srgbClr val="333333"/>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324" name="Google Shape;32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 name="Google Shape;33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We see the histogram of the bright image has shifted to the right. A lot of the intensity values have been mapped to the point value of 255 </a:t>
            </a:r>
            <a:endParaRPr/>
          </a:p>
          <a:p>
            <a:pPr indent="0" lvl="0" marL="0" rtl="0" algn="l">
              <a:spcBef>
                <a:spcPts val="0"/>
              </a:spcBef>
              <a:spcAft>
                <a:spcPts val="0"/>
              </a:spcAft>
              <a:buNone/>
            </a:pPr>
            <a:r>
              <a:t/>
            </a:r>
            <a:endParaRPr/>
          </a:p>
        </p:txBody>
      </p:sp>
      <p:sp>
        <p:nvSpPr>
          <p:cNvPr id="332" name="Google Shape;33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9" name="Google Shape;33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We can adjust alpha too change the contrast. We see the contrast in the darker areas have improved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but the lighter areas the image appears washed out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Comparing the original image histogram to the histogram of the new image</a:t>
            </a:r>
            <a:endParaRPr/>
          </a:p>
          <a:p>
            <a:pPr indent="0" lvl="0" marL="0" rtl="0" algn="l">
              <a:spcBef>
                <a:spcPts val="0"/>
              </a:spcBef>
              <a:spcAft>
                <a:spcPts val="0"/>
              </a:spcAft>
              <a:buNone/>
            </a:pPr>
            <a:r>
              <a:t/>
            </a:r>
            <a:endParaRPr/>
          </a:p>
        </p:txBody>
      </p:sp>
      <p:sp>
        <p:nvSpPr>
          <p:cNvPr id="340" name="Google Shape;34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Comparing the original image histogram to the histogram of the new image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We see the lower values exhibit more spread, but many of the larger values have been mapped to 255 explaining why the image appeared washed out </a:t>
            </a:r>
            <a:endParaRPr/>
          </a:p>
          <a:p>
            <a:pPr indent="0" lvl="0" marL="0" rtl="0" algn="l">
              <a:spcBef>
                <a:spcPts val="0"/>
              </a:spcBef>
              <a:spcAft>
                <a:spcPts val="0"/>
              </a:spcAft>
              <a:buNone/>
            </a:pPr>
            <a:r>
              <a:rPr lang="en-US"/>
              <a:t>Do đó cần phải có thuật toán xử lý tình huống này</a:t>
            </a:r>
            <a:endParaRPr/>
          </a:p>
        </p:txBody>
      </p:sp>
      <p:sp>
        <p:nvSpPr>
          <p:cNvPr id="349" name="Google Shape;349;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Cân bằng biểu đồ là một thuật toán sử dụng biểu đồ của hình ảnh để điều chỉnh độ tương phản Hãy xem xét, hình ảnh sau đây có biểu đồ sau, hàm “equalizeHist” cải thiện độ tương phản, bằng cách sử dụng biểu đồ để xác định một biến đổi làm phẳng biểu đồ, hình ảnh thu được có độ tương phản được cải thiện</a:t>
            </a:r>
            <a:endParaRPr/>
          </a:p>
        </p:txBody>
      </p:sp>
      <p:sp>
        <p:nvSpPr>
          <p:cNvPr id="363" name="Google Shape;36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Xem xét ảnh sau:</a:t>
            </a:r>
            <a:endParaRPr/>
          </a:p>
        </p:txBody>
      </p:sp>
      <p:sp>
        <p:nvSpPr>
          <p:cNvPr id="107" name="Google Shape;10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Có 1 pixel màu đen</a:t>
            </a:r>
            <a:endParaRPr/>
          </a:p>
        </p:txBody>
      </p:sp>
      <p:sp>
        <p:nvSpPr>
          <p:cNvPr id="114" name="Google Shape;11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 name="Google Shape;12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Có 5 pixel màu xám</a:t>
            </a:r>
            <a:endParaRPr/>
          </a:p>
        </p:txBody>
      </p:sp>
      <p:sp>
        <p:nvSpPr>
          <p:cNvPr id="122" name="Google Shape;12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Và 3 pixel màu trắng</a:t>
            </a:r>
            <a:endParaRPr/>
          </a:p>
        </p:txBody>
      </p:sp>
      <p:sp>
        <p:nvSpPr>
          <p:cNvPr id="130" name="Google Shape;13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Thay vì đếm pixel, chúng ta có thể đếm intensity values. Consider the following example as numbers ranging from 0 to 2,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where 0 is black, 1 gray and 2 is white</a:t>
            </a:r>
            <a:endParaRPr/>
          </a:p>
        </p:txBody>
      </p:sp>
      <p:sp>
        <p:nvSpPr>
          <p:cNvPr id="138" name="Google Shape;13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Open Sans"/>
                <a:ea typeface="Open Sans"/>
                <a:cs typeface="Open Sans"/>
                <a:sym typeface="Open Sans"/>
              </a:rPr>
              <a:t>The histogram counts the pixel intensities. We represent these intensities as an array,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the index of the array is the intensity level r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in most images we have 256 levels, representing the count of the different intensity of gray levels </a:t>
            </a:r>
            <a:endParaRPr/>
          </a:p>
          <a:p>
            <a:pPr indent="0" lvl="0" marL="0" rtl="0" algn="l">
              <a:spcBef>
                <a:spcPts val="0"/>
              </a:spcBef>
              <a:spcAft>
                <a:spcPts val="0"/>
              </a:spcAft>
              <a:buNone/>
            </a:pPr>
            <a:r>
              <a:rPr b="0" i="0" lang="en-US">
                <a:solidFill>
                  <a:srgbClr val="333333"/>
                </a:solidFill>
                <a:latin typeface="Open Sans"/>
                <a:ea typeface="Open Sans"/>
                <a:cs typeface="Open Sans"/>
                <a:sym typeface="Open Sans"/>
              </a:rPr>
              <a:t>consider the following image</a:t>
            </a:r>
            <a:endParaRPr/>
          </a:p>
          <a:p>
            <a:pPr indent="0" lvl="0" marL="0" rtl="0" algn="l">
              <a:spcBef>
                <a:spcPts val="0"/>
              </a:spcBef>
              <a:spcAft>
                <a:spcPts val="0"/>
              </a:spcAft>
              <a:buNone/>
            </a:pPr>
            <a:r>
              <a:t/>
            </a:r>
            <a:endParaRPr/>
          </a:p>
        </p:txBody>
      </p:sp>
      <p:sp>
        <p:nvSpPr>
          <p:cNvPr id="146" name="Google Shape;14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4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4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9"/>
          <p:cNvSpPr/>
          <p:nvPr>
            <p:ph idx="2" type="pic"/>
          </p:nvPr>
        </p:nvSpPr>
        <p:spPr>
          <a:xfrm>
            <a:off x="5183188" y="987425"/>
            <a:ext cx="6172200" cy="4873625"/>
          </a:xfrm>
          <a:prstGeom prst="rect">
            <a:avLst/>
          </a:prstGeom>
          <a:noFill/>
          <a:ln>
            <a:noFill/>
          </a:ln>
        </p:spPr>
      </p:sp>
      <p:sp>
        <p:nvSpPr>
          <p:cNvPr id="68" name="Google Shape;68;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Week - 3</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Pixel transformation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Histograms</a:t>
            </a:r>
            <a:endParaRPr/>
          </a:p>
        </p:txBody>
      </p:sp>
      <p:sp>
        <p:nvSpPr>
          <p:cNvPr id="156" name="Google Shape;156;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Hầu hết các ảnh đều có tối đa 256 mức độ biểu thị cho 256 mức xám</a:t>
            </a:r>
            <a:endParaRPr/>
          </a:p>
        </p:txBody>
      </p:sp>
      <p:pic>
        <p:nvPicPr>
          <p:cNvPr id="157" name="Google Shape;157;p10"/>
          <p:cNvPicPr preferRelativeResize="0"/>
          <p:nvPr/>
        </p:nvPicPr>
        <p:blipFill rotWithShape="1">
          <a:blip r:embed="rId3">
            <a:alphaModFix/>
          </a:blip>
          <a:srcRect b="0" l="0" r="0" t="0"/>
          <a:stretch/>
        </p:blipFill>
        <p:spPr>
          <a:xfrm>
            <a:off x="1680518" y="3649398"/>
            <a:ext cx="7768281" cy="2248042"/>
          </a:xfrm>
          <a:prstGeom prst="rect">
            <a:avLst/>
          </a:prstGeom>
          <a:noFill/>
          <a:ln>
            <a:noFill/>
          </a:ln>
        </p:spPr>
      </p:pic>
      <p:pic>
        <p:nvPicPr>
          <p:cNvPr id="158" name="Google Shape;158;p10"/>
          <p:cNvPicPr preferRelativeResize="0"/>
          <p:nvPr/>
        </p:nvPicPr>
        <p:blipFill rotWithShape="1">
          <a:blip r:embed="rId4">
            <a:alphaModFix/>
          </a:blip>
          <a:srcRect b="0" l="0" r="0" t="0"/>
          <a:stretch/>
        </p:blipFill>
        <p:spPr>
          <a:xfrm>
            <a:off x="1186247" y="3038898"/>
            <a:ext cx="8756822" cy="246315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Histograms</a:t>
            </a:r>
            <a:endParaRPr/>
          </a:p>
        </p:txBody>
      </p:sp>
      <p:pic>
        <p:nvPicPr>
          <p:cNvPr id="164" name="Google Shape;164;p11"/>
          <p:cNvPicPr preferRelativeResize="0"/>
          <p:nvPr>
            <p:ph idx="1" type="body"/>
          </p:nvPr>
        </p:nvPicPr>
        <p:blipFill rotWithShape="1">
          <a:blip r:embed="rId3">
            <a:alphaModFix/>
          </a:blip>
          <a:srcRect b="0" l="0" r="0" t="0"/>
          <a:stretch/>
        </p:blipFill>
        <p:spPr>
          <a:xfrm>
            <a:off x="1926894" y="1825625"/>
            <a:ext cx="8338212" cy="43513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Histograms</a:t>
            </a:r>
            <a:endParaRPr/>
          </a:p>
        </p:txBody>
      </p:sp>
      <p:pic>
        <p:nvPicPr>
          <p:cNvPr id="171" name="Google Shape;171;p12"/>
          <p:cNvPicPr preferRelativeResize="0"/>
          <p:nvPr>
            <p:ph idx="1" type="body"/>
          </p:nvPr>
        </p:nvPicPr>
        <p:blipFill rotWithShape="1">
          <a:blip r:embed="rId3">
            <a:alphaModFix/>
          </a:blip>
          <a:srcRect b="0" l="0" r="0" t="0"/>
          <a:stretch/>
        </p:blipFill>
        <p:spPr>
          <a:xfrm>
            <a:off x="948244" y="2858195"/>
            <a:ext cx="10295512" cy="2286198"/>
          </a:xfrm>
          <a:prstGeom prst="rect">
            <a:avLst/>
          </a:prstGeom>
          <a:noFill/>
          <a:ln>
            <a:noFill/>
          </a:ln>
        </p:spPr>
      </p:pic>
      <p:sp>
        <p:nvSpPr>
          <p:cNvPr id="172" name="Google Shape;172;p12"/>
          <p:cNvSpPr txBox="1"/>
          <p:nvPr/>
        </p:nvSpPr>
        <p:spPr>
          <a:xfrm>
            <a:off x="838200" y="2181125"/>
            <a:ext cx="1051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Courier New"/>
                <a:ea typeface="Courier New"/>
                <a:cs typeface="Courier New"/>
                <a:sym typeface="Courier New"/>
              </a:rPr>
              <a:t>cv2.</a:t>
            </a:r>
            <a:r>
              <a:rPr lang="en-US" sz="2100">
                <a:solidFill>
                  <a:srgbClr val="004ED0"/>
                </a:solidFill>
                <a:latin typeface="Courier New"/>
                <a:ea typeface="Courier New"/>
                <a:cs typeface="Courier New"/>
                <a:sym typeface="Courier New"/>
              </a:rPr>
              <a:t>calcHist</a:t>
            </a:r>
            <a:r>
              <a:rPr lang="en-US" sz="2100">
                <a:solidFill>
                  <a:schemeClr val="dk1"/>
                </a:solidFill>
                <a:latin typeface="Courier New"/>
                <a:ea typeface="Courier New"/>
                <a:cs typeface="Courier New"/>
                <a:sym typeface="Courier New"/>
              </a:rPr>
              <a:t>(images, channels, mask, histSize, ranges)</a:t>
            </a:r>
            <a:endParaRPr sz="2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78" name="Google Shape;178;p13"/>
          <p:cNvPicPr preferRelativeResize="0"/>
          <p:nvPr>
            <p:ph idx="1" type="body"/>
          </p:nvPr>
        </p:nvPicPr>
        <p:blipFill rotWithShape="1">
          <a:blip r:embed="rId3">
            <a:alphaModFix/>
          </a:blip>
          <a:srcRect b="0" l="0" r="0" t="0"/>
          <a:stretch/>
        </p:blipFill>
        <p:spPr>
          <a:xfrm>
            <a:off x="838200" y="2912400"/>
            <a:ext cx="10515600" cy="2177787"/>
          </a:xfrm>
          <a:prstGeom prst="rect">
            <a:avLst/>
          </a:prstGeom>
          <a:noFill/>
          <a:ln>
            <a:noFill/>
          </a:ln>
        </p:spPr>
      </p:pic>
      <p:sp>
        <p:nvSpPr>
          <p:cNvPr id="179" name="Google Shape;179;p13"/>
          <p:cNvSpPr txBox="1"/>
          <p:nvPr/>
        </p:nvSpPr>
        <p:spPr>
          <a:xfrm>
            <a:off x="838200" y="2181125"/>
            <a:ext cx="1051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Courier New"/>
                <a:ea typeface="Courier New"/>
                <a:cs typeface="Courier New"/>
                <a:sym typeface="Courier New"/>
              </a:rPr>
              <a:t>cv2.</a:t>
            </a:r>
            <a:r>
              <a:rPr lang="en-US" sz="2100">
                <a:solidFill>
                  <a:srgbClr val="004ED0"/>
                </a:solidFill>
                <a:latin typeface="Courier New"/>
                <a:ea typeface="Courier New"/>
                <a:cs typeface="Courier New"/>
                <a:sym typeface="Courier New"/>
              </a:rPr>
              <a:t>calcHist</a:t>
            </a:r>
            <a:r>
              <a:rPr lang="en-US" sz="2100">
                <a:solidFill>
                  <a:schemeClr val="dk1"/>
                </a:solidFill>
                <a:latin typeface="Courier New"/>
                <a:ea typeface="Courier New"/>
                <a:cs typeface="Courier New"/>
                <a:sym typeface="Courier New"/>
              </a:rPr>
              <a:t>(images, channels, mask, histSize, ranges)</a:t>
            </a:r>
            <a:endParaRPr sz="2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186" name="Google Shape;186;p14"/>
          <p:cNvPicPr preferRelativeResize="0"/>
          <p:nvPr>
            <p:ph idx="1" type="body"/>
          </p:nvPr>
        </p:nvPicPr>
        <p:blipFill rotWithShape="1">
          <a:blip r:embed="rId3">
            <a:alphaModFix/>
          </a:blip>
          <a:srcRect b="0" l="0" r="0" t="0"/>
          <a:stretch/>
        </p:blipFill>
        <p:spPr>
          <a:xfrm>
            <a:off x="1142975" y="2498299"/>
            <a:ext cx="9812400" cy="3486600"/>
          </a:xfrm>
          <a:prstGeom prst="rect">
            <a:avLst/>
          </a:prstGeom>
          <a:noFill/>
          <a:ln>
            <a:noFill/>
          </a:ln>
        </p:spPr>
      </p:pic>
      <p:sp>
        <p:nvSpPr>
          <p:cNvPr id="187" name="Google Shape;187;p14"/>
          <p:cNvSpPr txBox="1"/>
          <p:nvPr/>
        </p:nvSpPr>
        <p:spPr>
          <a:xfrm>
            <a:off x="838200" y="1840550"/>
            <a:ext cx="10515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1"/>
                </a:solidFill>
                <a:latin typeface="Courier New"/>
                <a:ea typeface="Courier New"/>
                <a:cs typeface="Courier New"/>
                <a:sym typeface="Courier New"/>
              </a:rPr>
              <a:t>cv2.</a:t>
            </a:r>
            <a:r>
              <a:rPr lang="en-US" sz="2100">
                <a:solidFill>
                  <a:srgbClr val="004ED0"/>
                </a:solidFill>
                <a:latin typeface="Courier New"/>
                <a:ea typeface="Courier New"/>
                <a:cs typeface="Courier New"/>
                <a:sym typeface="Courier New"/>
              </a:rPr>
              <a:t>calcHist</a:t>
            </a:r>
            <a:r>
              <a:rPr lang="en-US" sz="2100">
                <a:solidFill>
                  <a:schemeClr val="dk1"/>
                </a:solidFill>
                <a:latin typeface="Courier New"/>
                <a:ea typeface="Courier New"/>
                <a:cs typeface="Courier New"/>
                <a:sym typeface="Courier New"/>
              </a:rPr>
              <a:t>(images, channels, mask, histSize, ranges)</a:t>
            </a:r>
            <a:endParaRPr sz="2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94" name="Google Shape;194;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95" name="Google Shape;195;p15"/>
          <p:cNvPicPr preferRelativeResize="0"/>
          <p:nvPr/>
        </p:nvPicPr>
        <p:blipFill rotWithShape="1">
          <a:blip r:embed="rId3">
            <a:alphaModFix/>
          </a:blip>
          <a:srcRect b="0" l="0" r="0" t="0"/>
          <a:stretch/>
        </p:blipFill>
        <p:spPr>
          <a:xfrm>
            <a:off x="0" y="546900"/>
            <a:ext cx="12192000" cy="5764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02" name="Google Shape;202;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03" name="Google Shape;203;p16"/>
          <p:cNvPicPr preferRelativeResize="0"/>
          <p:nvPr/>
        </p:nvPicPr>
        <p:blipFill rotWithShape="1">
          <a:blip r:embed="rId3">
            <a:alphaModFix/>
          </a:blip>
          <a:srcRect b="0" l="0" r="0" t="0"/>
          <a:stretch/>
        </p:blipFill>
        <p:spPr>
          <a:xfrm>
            <a:off x="0" y="591318"/>
            <a:ext cx="12192000" cy="56753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Intensity Transformations</a:t>
            </a:r>
            <a:endParaRPr/>
          </a:p>
        </p:txBody>
      </p:sp>
      <p:sp>
        <p:nvSpPr>
          <p:cNvPr id="209" name="Google Shape;209;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16" name="Google Shape;216;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17" name="Google Shape;217;p18"/>
          <p:cNvPicPr preferRelativeResize="0"/>
          <p:nvPr/>
        </p:nvPicPr>
        <p:blipFill rotWithShape="1">
          <a:blip r:embed="rId3">
            <a:alphaModFix/>
          </a:blip>
          <a:srcRect b="0" l="0" r="0" t="0"/>
          <a:stretch/>
        </p:blipFill>
        <p:spPr>
          <a:xfrm>
            <a:off x="338489" y="-29900"/>
            <a:ext cx="5633361" cy="6858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6000"/>
              <a:buFont typeface="Calibri"/>
              <a:buNone/>
            </a:pPr>
            <a:r>
              <a:rPr lang="en-US" sz="6000"/>
              <a:t>Intensity Transformations</a:t>
            </a:r>
            <a:endParaRPr/>
          </a:p>
        </p:txBody>
      </p:sp>
      <p:pic>
        <p:nvPicPr>
          <p:cNvPr id="224" name="Google Shape;224;p19"/>
          <p:cNvPicPr preferRelativeResize="0"/>
          <p:nvPr/>
        </p:nvPicPr>
        <p:blipFill rotWithShape="1">
          <a:blip r:embed="rId3">
            <a:alphaModFix/>
          </a:blip>
          <a:srcRect b="0" l="0" r="0" t="0"/>
          <a:stretch/>
        </p:blipFill>
        <p:spPr>
          <a:xfrm>
            <a:off x="4412248" y="1872123"/>
            <a:ext cx="7506449" cy="4913624"/>
          </a:xfrm>
          <a:prstGeom prst="rect">
            <a:avLst/>
          </a:prstGeom>
          <a:noFill/>
          <a:ln>
            <a:noFill/>
          </a:ln>
        </p:spPr>
      </p:pic>
      <p:sp>
        <p:nvSpPr>
          <p:cNvPr id="225" name="Google Shape;225;p19"/>
          <p:cNvSpPr txBox="1"/>
          <p:nvPr/>
        </p:nvSpPr>
        <p:spPr>
          <a:xfrm>
            <a:off x="324375" y="1872125"/>
            <a:ext cx="37443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rgbClr val="1F1F1F"/>
                </a:solidFill>
              </a:rPr>
              <a:t>Biến đổi cường độ T chỉ phụ thuộc vào một điểm duy nhất i,j, trong mảng ảnh “f”, mảng ảnh “f” được chuyển đổi thành mảng g qua phép biến đổi T</a:t>
            </a:r>
            <a:endParaRPr sz="2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Outline</a:t>
            </a:r>
            <a:endParaRPr/>
          </a:p>
        </p:txBody>
      </p:sp>
      <p:sp>
        <p:nvSpPr>
          <p:cNvPr id="96" name="Google Shape;96;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Histograms</a:t>
            </a:r>
            <a:endParaRPr/>
          </a:p>
          <a:p>
            <a:pPr indent="-228600" lvl="0" marL="228600" rtl="0" algn="l">
              <a:lnSpc>
                <a:spcPct val="90000"/>
              </a:lnSpc>
              <a:spcBef>
                <a:spcPts val="1000"/>
              </a:spcBef>
              <a:spcAft>
                <a:spcPts val="0"/>
              </a:spcAft>
              <a:buClr>
                <a:schemeClr val="dk1"/>
              </a:buClr>
              <a:buSzPts val="2800"/>
              <a:buChar char="•"/>
            </a:pPr>
            <a:r>
              <a:rPr lang="en-US"/>
              <a:t>Intensity transformations</a:t>
            </a:r>
            <a:endParaRPr/>
          </a:p>
          <a:p>
            <a:pPr indent="-228600" lvl="0" marL="228600" rtl="0" algn="l">
              <a:lnSpc>
                <a:spcPct val="90000"/>
              </a:lnSpc>
              <a:spcBef>
                <a:spcPts val="1000"/>
              </a:spcBef>
              <a:spcAft>
                <a:spcPts val="0"/>
              </a:spcAft>
              <a:buClr>
                <a:schemeClr val="dk1"/>
              </a:buClr>
              <a:buSzPts val="2800"/>
              <a:buChar char="•"/>
            </a:pPr>
            <a:r>
              <a:rPr lang="en-US"/>
              <a:t>Thresholding and Simple Segmentation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32" name="Google Shape;232;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33" name="Google Shape;233;p20"/>
          <p:cNvPicPr preferRelativeResize="0"/>
          <p:nvPr/>
        </p:nvPicPr>
        <p:blipFill rotWithShape="1">
          <a:blip r:embed="rId3">
            <a:alphaModFix/>
          </a:blip>
          <a:srcRect b="0" l="0" r="0" t="0"/>
          <a:stretch/>
        </p:blipFill>
        <p:spPr>
          <a:xfrm>
            <a:off x="0" y="391137"/>
            <a:ext cx="12192000" cy="60757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39" name="Google Shape;239;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40" name="Google Shape;240;p21"/>
          <p:cNvPicPr preferRelativeResize="0"/>
          <p:nvPr/>
        </p:nvPicPr>
        <p:blipFill rotWithShape="1">
          <a:blip r:embed="rId3">
            <a:alphaModFix/>
          </a:blip>
          <a:srcRect b="0" l="0" r="0" t="0"/>
          <a:stretch/>
        </p:blipFill>
        <p:spPr>
          <a:xfrm>
            <a:off x="0" y="486787"/>
            <a:ext cx="12192000" cy="5884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46" name="Google Shape;246;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47" name="Google Shape;247;p22"/>
          <p:cNvPicPr preferRelativeResize="0"/>
          <p:nvPr/>
        </p:nvPicPr>
        <p:blipFill rotWithShape="1">
          <a:blip r:embed="rId3">
            <a:alphaModFix/>
          </a:blip>
          <a:srcRect b="0" l="0" r="0" t="0"/>
          <a:stretch/>
        </p:blipFill>
        <p:spPr>
          <a:xfrm>
            <a:off x="0" y="499320"/>
            <a:ext cx="12192000" cy="58593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53" name="Google Shape;253;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54" name="Google Shape;254;p23"/>
          <p:cNvPicPr preferRelativeResize="0"/>
          <p:nvPr/>
        </p:nvPicPr>
        <p:blipFill rotWithShape="1">
          <a:blip r:embed="rId3">
            <a:alphaModFix/>
          </a:blip>
          <a:srcRect b="0" l="0" r="0" t="0"/>
          <a:stretch/>
        </p:blipFill>
        <p:spPr>
          <a:xfrm>
            <a:off x="0" y="499241"/>
            <a:ext cx="12192000" cy="585951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60" name="Google Shape;260;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61" name="Google Shape;261;p24"/>
          <p:cNvPicPr preferRelativeResize="0"/>
          <p:nvPr/>
        </p:nvPicPr>
        <p:blipFill rotWithShape="1">
          <a:blip r:embed="rId3">
            <a:alphaModFix/>
          </a:blip>
          <a:srcRect b="0" l="0" r="0" t="0"/>
          <a:stretch/>
        </p:blipFill>
        <p:spPr>
          <a:xfrm>
            <a:off x="0" y="510667"/>
            <a:ext cx="12192000" cy="583666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68" name="Google Shape;268;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69" name="Google Shape;269;p25"/>
          <p:cNvPicPr preferRelativeResize="0"/>
          <p:nvPr/>
        </p:nvPicPr>
        <p:blipFill rotWithShape="1">
          <a:blip r:embed="rId3">
            <a:alphaModFix/>
          </a:blip>
          <a:srcRect b="0" l="0" r="0" t="0"/>
          <a:stretch/>
        </p:blipFill>
        <p:spPr>
          <a:xfrm>
            <a:off x="696933" y="0"/>
            <a:ext cx="10798134"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76" name="Google Shape;276;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77" name="Google Shape;277;p26"/>
          <p:cNvPicPr preferRelativeResize="0"/>
          <p:nvPr/>
        </p:nvPicPr>
        <p:blipFill rotWithShape="1">
          <a:blip r:embed="rId3">
            <a:alphaModFix/>
          </a:blip>
          <a:srcRect b="0" l="0" r="0" t="0"/>
          <a:stretch/>
        </p:blipFill>
        <p:spPr>
          <a:xfrm>
            <a:off x="813027" y="0"/>
            <a:ext cx="10565946"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84" name="Google Shape;284;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85" name="Google Shape;285;p27"/>
          <p:cNvPicPr preferRelativeResize="0"/>
          <p:nvPr/>
        </p:nvPicPr>
        <p:blipFill rotWithShape="1">
          <a:blip r:embed="rId3">
            <a:alphaModFix/>
          </a:blip>
          <a:srcRect b="0" l="0" r="0" t="0"/>
          <a:stretch/>
        </p:blipFill>
        <p:spPr>
          <a:xfrm>
            <a:off x="0" y="1147812"/>
            <a:ext cx="12192000" cy="4562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Image negative</a:t>
            </a:r>
            <a:endParaRPr/>
          </a:p>
        </p:txBody>
      </p:sp>
      <p:sp>
        <p:nvSpPr>
          <p:cNvPr id="291" name="Google Shape;291;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Ảnh âm bản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98" name="Google Shape;298;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299" name="Google Shape;299;p29"/>
          <p:cNvPicPr preferRelativeResize="0"/>
          <p:nvPr/>
        </p:nvPicPr>
        <p:blipFill rotWithShape="1">
          <a:blip r:embed="rId3">
            <a:alphaModFix/>
          </a:blip>
          <a:srcRect b="0" l="0" r="0" t="0"/>
          <a:stretch/>
        </p:blipFill>
        <p:spPr>
          <a:xfrm>
            <a:off x="0" y="105845"/>
            <a:ext cx="12192000" cy="66463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Histogams</a:t>
            </a:r>
            <a:endParaRPr/>
          </a:p>
        </p:txBody>
      </p:sp>
      <p:sp>
        <p:nvSpPr>
          <p:cNvPr id="103" name="Google Shape;10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Biểu đồ đếm số lần xuất hiện của pixel và đây là công cụ hữu ích để hiểu và xử lý hình ảnh.</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05" name="Google Shape;305;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06" name="Google Shape;306;p30"/>
          <p:cNvPicPr preferRelativeResize="0"/>
          <p:nvPr/>
        </p:nvPicPr>
        <p:blipFill rotWithShape="1">
          <a:blip r:embed="rId3">
            <a:alphaModFix/>
          </a:blip>
          <a:srcRect b="0" l="0" r="0" t="0"/>
          <a:stretch/>
        </p:blipFill>
        <p:spPr>
          <a:xfrm>
            <a:off x="0" y="170551"/>
            <a:ext cx="12192000" cy="65168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13" name="Google Shape;313;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14" name="Google Shape;314;p31"/>
          <p:cNvPicPr preferRelativeResize="0"/>
          <p:nvPr/>
        </p:nvPicPr>
        <p:blipFill rotWithShape="1">
          <a:blip r:embed="rId3">
            <a:alphaModFix/>
          </a:blip>
          <a:srcRect b="0" l="0" r="0" t="0"/>
          <a:stretch/>
        </p:blipFill>
        <p:spPr>
          <a:xfrm>
            <a:off x="1298794" y="56858"/>
            <a:ext cx="9594411" cy="67442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Brightness and Contrast</a:t>
            </a:r>
            <a:endParaRPr/>
          </a:p>
        </p:txBody>
      </p:sp>
      <p:sp>
        <p:nvSpPr>
          <p:cNvPr id="320" name="Google Shape;320;p3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Ánh sáng và độ tương phản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Điều chỉnh độ sáng và tương phản</a:t>
            </a:r>
            <a:endParaRPr/>
          </a:p>
        </p:txBody>
      </p:sp>
      <p:pic>
        <p:nvPicPr>
          <p:cNvPr id="327" name="Google Shape;327;p33"/>
          <p:cNvPicPr preferRelativeResize="0"/>
          <p:nvPr/>
        </p:nvPicPr>
        <p:blipFill rotWithShape="1">
          <a:blip r:embed="rId3">
            <a:alphaModFix/>
          </a:blip>
          <a:srcRect b="0" l="0" r="0" t="0"/>
          <a:stretch/>
        </p:blipFill>
        <p:spPr>
          <a:xfrm>
            <a:off x="3467675" y="1825625"/>
            <a:ext cx="8786326" cy="4515926"/>
          </a:xfrm>
          <a:prstGeom prst="rect">
            <a:avLst/>
          </a:prstGeom>
          <a:noFill/>
          <a:ln>
            <a:noFill/>
          </a:ln>
        </p:spPr>
      </p:pic>
      <p:sp>
        <p:nvSpPr>
          <p:cNvPr id="328" name="Google Shape;328;p33"/>
          <p:cNvSpPr txBox="1"/>
          <p:nvPr/>
        </p:nvSpPr>
        <p:spPr>
          <a:xfrm>
            <a:off x="139975" y="1825625"/>
            <a:ext cx="3327600" cy="374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100">
                <a:solidFill>
                  <a:srgbClr val="333333"/>
                </a:solidFill>
                <a:latin typeface="Open Sans"/>
                <a:ea typeface="Open Sans"/>
                <a:cs typeface="Open Sans"/>
                <a:sym typeface="Open Sans"/>
              </a:rPr>
              <a:t>Hàm tuyến tính mô tả: </a:t>
            </a:r>
            <a:endParaRPr sz="2100">
              <a:solidFill>
                <a:srgbClr val="333333"/>
              </a:solidFill>
              <a:latin typeface="Open Sans"/>
              <a:ea typeface="Open Sans"/>
              <a:cs typeface="Open Sans"/>
              <a:sym typeface="Open Sans"/>
            </a:endParaRPr>
          </a:p>
          <a:p>
            <a:pPr indent="0" lvl="0" marL="0" rtl="0" algn="just">
              <a:spcBef>
                <a:spcPts val="0"/>
              </a:spcBef>
              <a:spcAft>
                <a:spcPts val="0"/>
              </a:spcAft>
              <a:buNone/>
            </a:pPr>
            <a:r>
              <a:rPr lang="en-US" sz="2100">
                <a:solidFill>
                  <a:srgbClr val="333333"/>
                </a:solidFill>
                <a:latin typeface="Open Sans"/>
                <a:ea typeface="Open Sans"/>
                <a:cs typeface="Open Sans"/>
                <a:sym typeface="Open Sans"/>
              </a:rPr>
              <a:t>alpha: điều khiển độ tương phản</a:t>
            </a:r>
            <a:endParaRPr sz="2100">
              <a:solidFill>
                <a:srgbClr val="333333"/>
              </a:solidFill>
              <a:latin typeface="Open Sans"/>
              <a:ea typeface="Open Sans"/>
              <a:cs typeface="Open Sans"/>
              <a:sym typeface="Open Sans"/>
            </a:endParaRPr>
          </a:p>
          <a:p>
            <a:pPr indent="0" lvl="0" marL="0" rtl="0" algn="just">
              <a:spcBef>
                <a:spcPts val="0"/>
              </a:spcBef>
              <a:spcAft>
                <a:spcPts val="0"/>
              </a:spcAft>
              <a:buNone/>
            </a:pPr>
            <a:r>
              <a:rPr lang="en-US" sz="2100">
                <a:solidFill>
                  <a:srgbClr val="333333"/>
                </a:solidFill>
                <a:latin typeface="Open Sans"/>
                <a:ea typeface="Open Sans"/>
                <a:cs typeface="Open Sans"/>
                <a:sym typeface="Open Sans"/>
              </a:rPr>
              <a:t>beta: điều khiển độ sáng </a:t>
            </a:r>
            <a:endParaRPr sz="2100">
              <a:solidFill>
                <a:srgbClr val="333333"/>
              </a:solidFill>
              <a:latin typeface="Open Sans"/>
              <a:ea typeface="Open Sans"/>
              <a:cs typeface="Open Sans"/>
              <a:sym typeface="Open Sans"/>
            </a:endParaRPr>
          </a:p>
          <a:p>
            <a:pPr indent="0" lvl="0" marL="0" rtl="0" algn="just">
              <a:spcBef>
                <a:spcPts val="0"/>
              </a:spcBef>
              <a:spcAft>
                <a:spcPts val="0"/>
              </a:spcAft>
              <a:buNone/>
            </a:pPr>
            <a:r>
              <a:rPr lang="en-US" sz="2100">
                <a:solidFill>
                  <a:srgbClr val="333333"/>
                </a:solidFill>
                <a:latin typeface="Open Sans"/>
                <a:ea typeface="Open Sans"/>
                <a:cs typeface="Open Sans"/>
                <a:sym typeface="Open Sans"/>
              </a:rPr>
              <a:t>Chỉ cần thay đổi beta, chúng ta có thể điều chỉnh độ sáng</a:t>
            </a:r>
            <a:endParaRPr sz="2100">
              <a:solidFill>
                <a:srgbClr val="333333"/>
              </a:solidFill>
              <a:latin typeface="Open Sans"/>
              <a:ea typeface="Open Sans"/>
              <a:cs typeface="Open Sans"/>
              <a:sym typeface="Open Sans"/>
            </a:endParaRPr>
          </a:p>
          <a:p>
            <a:pPr indent="0" lvl="0" marL="0" rtl="0" algn="just">
              <a:spcBef>
                <a:spcPts val="0"/>
              </a:spcBef>
              <a:spcAft>
                <a:spcPts val="0"/>
              </a:spcAft>
              <a:buNone/>
            </a:pPr>
            <a:r>
              <a:rPr lang="en-US" sz="2100">
                <a:solidFill>
                  <a:srgbClr val="333333"/>
                </a:solidFill>
                <a:latin typeface="Open Sans"/>
                <a:ea typeface="Open Sans"/>
                <a:cs typeface="Open Sans"/>
                <a:sym typeface="Open Sans"/>
              </a:rPr>
              <a:t>Thay vì sử dụng các phép toán mảng, chúng ta sử dụng hàm “convertScaleAbs” </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35" name="Google Shape;335;p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36" name="Google Shape;336;p34"/>
          <p:cNvPicPr preferRelativeResize="0"/>
          <p:nvPr/>
        </p:nvPicPr>
        <p:blipFill rotWithShape="1">
          <a:blip r:embed="rId3">
            <a:alphaModFix/>
          </a:blip>
          <a:srcRect b="0" l="0" r="0" t="0"/>
          <a:stretch/>
        </p:blipFill>
        <p:spPr>
          <a:xfrm>
            <a:off x="0" y="287398"/>
            <a:ext cx="12192000" cy="628320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43" name="Google Shape;343;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44" name="Google Shape;344;p35"/>
          <p:cNvPicPr preferRelativeResize="0"/>
          <p:nvPr/>
        </p:nvPicPr>
        <p:blipFill rotWithShape="1">
          <a:blip r:embed="rId3">
            <a:alphaModFix/>
          </a:blip>
          <a:srcRect b="0" l="0" r="0" t="0"/>
          <a:stretch/>
        </p:blipFill>
        <p:spPr>
          <a:xfrm>
            <a:off x="0" y="2139175"/>
            <a:ext cx="12192000" cy="2579649"/>
          </a:xfrm>
          <a:prstGeom prst="rect">
            <a:avLst/>
          </a:prstGeom>
          <a:noFill/>
          <a:ln>
            <a:noFill/>
          </a:ln>
        </p:spPr>
      </p:pic>
      <p:pic>
        <p:nvPicPr>
          <p:cNvPr id="345" name="Google Shape;345;p35"/>
          <p:cNvPicPr preferRelativeResize="0"/>
          <p:nvPr/>
        </p:nvPicPr>
        <p:blipFill rotWithShape="1">
          <a:blip r:embed="rId4">
            <a:alphaModFix/>
          </a:blip>
          <a:srcRect b="0" l="0" r="0" t="0"/>
          <a:stretch/>
        </p:blipFill>
        <p:spPr>
          <a:xfrm>
            <a:off x="0" y="66860"/>
            <a:ext cx="12192000" cy="672427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52" name="Google Shape;352;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53" name="Google Shape;353;p36"/>
          <p:cNvPicPr preferRelativeResize="0"/>
          <p:nvPr/>
        </p:nvPicPr>
        <p:blipFill rotWithShape="1">
          <a:blip r:embed="rId3">
            <a:alphaModFix/>
          </a:blip>
          <a:srcRect b="0" l="0" r="0" t="0"/>
          <a:stretch/>
        </p:blipFill>
        <p:spPr>
          <a:xfrm>
            <a:off x="811072" y="639838"/>
            <a:ext cx="10569856" cy="557832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Histogram Equalization</a:t>
            </a:r>
            <a:endParaRPr/>
          </a:p>
        </p:txBody>
      </p:sp>
      <p:sp>
        <p:nvSpPr>
          <p:cNvPr id="359" name="Google Shape;359;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Cân bằng histogram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Cân bằng Histogram</a:t>
            </a:r>
            <a:endParaRPr/>
          </a:p>
        </p:txBody>
      </p:sp>
      <p:pic>
        <p:nvPicPr>
          <p:cNvPr id="366" name="Google Shape;366;p38"/>
          <p:cNvPicPr preferRelativeResize="0"/>
          <p:nvPr/>
        </p:nvPicPr>
        <p:blipFill rotWithShape="1">
          <a:blip r:embed="rId3">
            <a:alphaModFix/>
          </a:blip>
          <a:srcRect b="0" l="0" r="0" t="0"/>
          <a:stretch/>
        </p:blipFill>
        <p:spPr>
          <a:xfrm>
            <a:off x="3940248" y="1825625"/>
            <a:ext cx="8054924" cy="4762150"/>
          </a:xfrm>
          <a:prstGeom prst="rect">
            <a:avLst/>
          </a:prstGeom>
          <a:noFill/>
          <a:ln>
            <a:noFill/>
          </a:ln>
        </p:spPr>
      </p:pic>
      <p:sp>
        <p:nvSpPr>
          <p:cNvPr id="367" name="Google Shape;367;p38"/>
          <p:cNvSpPr txBox="1"/>
          <p:nvPr/>
        </p:nvSpPr>
        <p:spPr>
          <a:xfrm>
            <a:off x="164800" y="1925800"/>
            <a:ext cx="3775500" cy="2401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400">
                <a:solidFill>
                  <a:schemeClr val="dk1"/>
                </a:solidFill>
                <a:latin typeface="Calibri"/>
                <a:ea typeface="Calibri"/>
                <a:cs typeface="Calibri"/>
                <a:sym typeface="Calibri"/>
              </a:rPr>
              <a:t>Cân bằng histogram là một thuật toán sử dụng biểu đồ của hình ảnh để điều chỉnh độ tương phản </a:t>
            </a:r>
            <a:endParaRPr sz="2400">
              <a:solidFill>
                <a:schemeClr val="dk1"/>
              </a:solidFill>
              <a:latin typeface="Calibri"/>
              <a:ea typeface="Calibri"/>
              <a:cs typeface="Calibri"/>
              <a:sym typeface="Calibri"/>
            </a:endParaRPr>
          </a:p>
          <a:p>
            <a:pPr indent="0" lvl="0" marL="0" rtl="0" algn="just">
              <a:spcBef>
                <a:spcPts val="0"/>
              </a:spcBef>
              <a:spcAft>
                <a:spcPts val="0"/>
              </a:spcAft>
              <a:buNone/>
            </a:pPr>
            <a:r>
              <a:rPr lang="en-US" sz="2400">
                <a:solidFill>
                  <a:schemeClr val="dk1"/>
                </a:solidFill>
                <a:latin typeface="Calibri"/>
                <a:ea typeface="Calibri"/>
                <a:cs typeface="Calibri"/>
                <a:sym typeface="Calibri"/>
              </a:rPr>
              <a:t>Hàm “equalizeHist” cải thiện độ tương phản của ảnh.</a:t>
            </a:r>
            <a:endParaRPr sz="2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73" name="Google Shape;373;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374" name="Google Shape;374;p39"/>
          <p:cNvPicPr preferRelativeResize="0"/>
          <p:nvPr/>
        </p:nvPicPr>
        <p:blipFill rotWithShape="1">
          <a:blip r:embed="rId3">
            <a:alphaModFix/>
          </a:blip>
          <a:srcRect b="0" l="0" r="0" t="0"/>
          <a:stretch/>
        </p:blipFill>
        <p:spPr>
          <a:xfrm>
            <a:off x="0" y="174694"/>
            <a:ext cx="12192000" cy="650861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Histograms</a:t>
            </a:r>
            <a:endParaRPr/>
          </a:p>
        </p:txBody>
      </p:sp>
      <p:pic>
        <p:nvPicPr>
          <p:cNvPr id="110" name="Google Shape;110;p4"/>
          <p:cNvPicPr preferRelativeResize="0"/>
          <p:nvPr>
            <p:ph idx="1" type="body"/>
          </p:nvPr>
        </p:nvPicPr>
        <p:blipFill rotWithShape="1">
          <a:blip r:embed="rId3">
            <a:alphaModFix/>
          </a:blip>
          <a:srcRect b="0" l="0" r="0" t="0"/>
          <a:stretch/>
        </p:blipFill>
        <p:spPr>
          <a:xfrm>
            <a:off x="1809357" y="1825625"/>
            <a:ext cx="8573285" cy="43513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Histograms</a:t>
            </a:r>
            <a:endParaRPr/>
          </a:p>
        </p:txBody>
      </p:sp>
      <p:pic>
        <p:nvPicPr>
          <p:cNvPr id="117" name="Google Shape;117;p5"/>
          <p:cNvPicPr preferRelativeResize="0"/>
          <p:nvPr>
            <p:ph idx="1" type="body"/>
          </p:nvPr>
        </p:nvPicPr>
        <p:blipFill rotWithShape="1">
          <a:blip r:embed="rId3">
            <a:alphaModFix/>
          </a:blip>
          <a:srcRect b="0" l="0" r="0" t="0"/>
          <a:stretch/>
        </p:blipFill>
        <p:spPr>
          <a:xfrm>
            <a:off x="3463165" y="1825625"/>
            <a:ext cx="8306700" cy="4351200"/>
          </a:xfrm>
          <a:prstGeom prst="rect">
            <a:avLst/>
          </a:prstGeom>
          <a:noFill/>
          <a:ln>
            <a:noFill/>
          </a:ln>
        </p:spPr>
      </p:pic>
      <p:sp>
        <p:nvSpPr>
          <p:cNvPr id="118" name="Google Shape;118;p5"/>
          <p:cNvSpPr txBox="1"/>
          <p:nvPr/>
        </p:nvSpPr>
        <p:spPr>
          <a:xfrm>
            <a:off x="215300" y="1825625"/>
            <a:ext cx="31194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chemeClr val="dk1"/>
                </a:solidFill>
                <a:latin typeface="Calibri"/>
                <a:ea typeface="Calibri"/>
                <a:cs typeface="Calibri"/>
                <a:sym typeface="Calibri"/>
              </a:rPr>
              <a:t>Có 1 pixel màu đen</a:t>
            </a:r>
            <a:endParaRPr sz="3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Histograms</a:t>
            </a:r>
            <a:endParaRPr/>
          </a:p>
        </p:txBody>
      </p:sp>
      <p:pic>
        <p:nvPicPr>
          <p:cNvPr id="125" name="Google Shape;125;p6"/>
          <p:cNvPicPr preferRelativeResize="0"/>
          <p:nvPr>
            <p:ph idx="1" type="body"/>
          </p:nvPr>
        </p:nvPicPr>
        <p:blipFill rotWithShape="1">
          <a:blip r:embed="rId3">
            <a:alphaModFix/>
          </a:blip>
          <a:srcRect b="0" l="0" r="0" t="0"/>
          <a:stretch/>
        </p:blipFill>
        <p:spPr>
          <a:xfrm>
            <a:off x="3705725" y="1752225"/>
            <a:ext cx="8367000" cy="4351200"/>
          </a:xfrm>
          <a:prstGeom prst="rect">
            <a:avLst/>
          </a:prstGeom>
          <a:noFill/>
          <a:ln>
            <a:noFill/>
          </a:ln>
        </p:spPr>
      </p:pic>
      <p:sp>
        <p:nvSpPr>
          <p:cNvPr id="126" name="Google Shape;126;p6"/>
          <p:cNvSpPr txBox="1"/>
          <p:nvPr/>
        </p:nvSpPr>
        <p:spPr>
          <a:xfrm>
            <a:off x="47525" y="1752225"/>
            <a:ext cx="340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Có 5 pixel màu xám</a:t>
            </a:r>
            <a:endParaRPr sz="3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Histograms</a:t>
            </a:r>
            <a:endParaRPr/>
          </a:p>
        </p:txBody>
      </p:sp>
      <p:pic>
        <p:nvPicPr>
          <p:cNvPr id="133" name="Google Shape;133;p7"/>
          <p:cNvPicPr preferRelativeResize="0"/>
          <p:nvPr>
            <p:ph idx="1" type="body"/>
          </p:nvPr>
        </p:nvPicPr>
        <p:blipFill rotWithShape="1">
          <a:blip r:embed="rId3">
            <a:alphaModFix/>
          </a:blip>
          <a:srcRect b="0" l="0" r="0" t="0"/>
          <a:stretch/>
        </p:blipFill>
        <p:spPr>
          <a:xfrm>
            <a:off x="3677050" y="1940975"/>
            <a:ext cx="8361300" cy="4351200"/>
          </a:xfrm>
          <a:prstGeom prst="rect">
            <a:avLst/>
          </a:prstGeom>
          <a:noFill/>
          <a:ln>
            <a:noFill/>
          </a:ln>
        </p:spPr>
      </p:pic>
      <p:sp>
        <p:nvSpPr>
          <p:cNvPr id="134" name="Google Shape;134;p7"/>
          <p:cNvSpPr txBox="1"/>
          <p:nvPr/>
        </p:nvSpPr>
        <p:spPr>
          <a:xfrm>
            <a:off x="131450" y="1940975"/>
            <a:ext cx="3391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dk1"/>
                </a:solidFill>
                <a:latin typeface="Calibri"/>
                <a:ea typeface="Calibri"/>
                <a:cs typeface="Calibri"/>
                <a:sym typeface="Calibri"/>
              </a:rPr>
              <a:t>Và 3 pixel màu trắng</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Histograms</a:t>
            </a:r>
            <a:endParaRPr/>
          </a:p>
        </p:txBody>
      </p:sp>
      <p:pic>
        <p:nvPicPr>
          <p:cNvPr id="141" name="Google Shape;141;p8"/>
          <p:cNvPicPr preferRelativeResize="0"/>
          <p:nvPr>
            <p:ph idx="1" type="body"/>
          </p:nvPr>
        </p:nvPicPr>
        <p:blipFill rotWithShape="1">
          <a:blip r:embed="rId3">
            <a:alphaModFix/>
          </a:blip>
          <a:srcRect b="0" l="0" r="0" t="0"/>
          <a:stretch/>
        </p:blipFill>
        <p:spPr>
          <a:xfrm>
            <a:off x="3584590" y="1888550"/>
            <a:ext cx="8462400" cy="4351200"/>
          </a:xfrm>
          <a:prstGeom prst="rect">
            <a:avLst/>
          </a:prstGeom>
          <a:noFill/>
          <a:ln>
            <a:noFill/>
          </a:ln>
        </p:spPr>
      </p:pic>
      <p:sp>
        <p:nvSpPr>
          <p:cNvPr id="142" name="Google Shape;142;p8"/>
          <p:cNvSpPr txBox="1"/>
          <p:nvPr/>
        </p:nvSpPr>
        <p:spPr>
          <a:xfrm>
            <a:off x="110450" y="1888550"/>
            <a:ext cx="3182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333333"/>
                </a:solidFill>
                <a:latin typeface="Open Sans"/>
                <a:ea typeface="Open Sans"/>
                <a:cs typeface="Open Sans"/>
                <a:sym typeface="Open Sans"/>
              </a:rPr>
              <a:t>Thay vì đếm pixel, chúng ta có thể đếm intensity values.</a:t>
            </a:r>
            <a:endParaRPr sz="2400">
              <a:solidFill>
                <a:srgbClr val="333333"/>
              </a:solidFill>
              <a:latin typeface="Open Sans"/>
              <a:ea typeface="Open Sans"/>
              <a:cs typeface="Open Sans"/>
              <a:sym typeface="Open Sans"/>
            </a:endParaRPr>
          </a:p>
          <a:p>
            <a:pPr indent="0" lvl="0" marL="0" rtl="0" algn="l">
              <a:spcBef>
                <a:spcPts val="0"/>
              </a:spcBef>
              <a:spcAft>
                <a:spcPts val="0"/>
              </a:spcAft>
              <a:buNone/>
            </a:pPr>
            <a:r>
              <a:rPr lang="en-US" sz="2400">
                <a:solidFill>
                  <a:srgbClr val="333333"/>
                </a:solidFill>
                <a:latin typeface="Open Sans"/>
                <a:ea typeface="Open Sans"/>
                <a:cs typeface="Open Sans"/>
                <a:sym typeface="Open Sans"/>
              </a:rPr>
              <a:t>Như vậy như hình bên ta có 0 là màu đen, 1 là màu xám và 2 là màu trắng. </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Histograms</a:t>
            </a:r>
            <a:endParaRPr/>
          </a:p>
        </p:txBody>
      </p:sp>
      <p:pic>
        <p:nvPicPr>
          <p:cNvPr id="149" name="Google Shape;149;p9"/>
          <p:cNvPicPr preferRelativeResize="0"/>
          <p:nvPr>
            <p:ph idx="1" type="body"/>
          </p:nvPr>
        </p:nvPicPr>
        <p:blipFill rotWithShape="1">
          <a:blip r:embed="rId3">
            <a:alphaModFix/>
          </a:blip>
          <a:srcRect b="0" l="0" r="0" t="0"/>
          <a:stretch/>
        </p:blipFill>
        <p:spPr>
          <a:xfrm>
            <a:off x="4582500" y="1690700"/>
            <a:ext cx="7339200" cy="3564300"/>
          </a:xfrm>
          <a:prstGeom prst="rect">
            <a:avLst/>
          </a:prstGeom>
          <a:noFill/>
          <a:ln>
            <a:noFill/>
          </a:ln>
        </p:spPr>
      </p:pic>
      <p:sp>
        <p:nvSpPr>
          <p:cNvPr id="150" name="Google Shape;150;p9"/>
          <p:cNvSpPr txBox="1"/>
          <p:nvPr/>
        </p:nvSpPr>
        <p:spPr>
          <a:xfrm>
            <a:off x="110450" y="1690700"/>
            <a:ext cx="4430100" cy="2662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300">
                <a:solidFill>
                  <a:srgbClr val="333333"/>
                </a:solidFill>
                <a:latin typeface="Open Sans"/>
                <a:ea typeface="Open Sans"/>
                <a:cs typeface="Open Sans"/>
                <a:sym typeface="Open Sans"/>
              </a:rPr>
              <a:t>Histogram: đếm giá trị cường độ của mỗi pixel. Sau đó biểu diễn dưới dạng mảng: index của mảng là mức của giá trị cường độ </a:t>
            </a:r>
            <a:r>
              <a:rPr lang="en-US" sz="2300">
                <a:solidFill>
                  <a:srgbClr val="333333"/>
                </a:solidFill>
                <a:latin typeface="Open Sans"/>
                <a:ea typeface="Open Sans"/>
                <a:cs typeface="Open Sans"/>
                <a:sym typeface="Open Sans"/>
              </a:rPr>
              <a:t>(r). Trong ảnh thì ta có 256 mức, chúng thể hiện các mức xám khác nhau.</a:t>
            </a:r>
            <a:endParaRPr sz="23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2023-09-25T12:41:12Z</dcterms:created>
  <dc:creator>Thăng Cáp Phạm Đình</dc:creator>
</cp:coreProperties>
</file>